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709"/>
    <a:srgbClr val="5F5F5F"/>
    <a:srgbClr val="8A8A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30" autoAdjust="0"/>
  </p:normalViewPr>
  <p:slideViewPr>
    <p:cSldViewPr>
      <p:cViewPr varScale="1">
        <p:scale>
          <a:sx n="30" d="100"/>
          <a:sy n="30" d="100"/>
        </p:scale>
        <p:origin x="-1836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прямоугол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1" y="8455026"/>
            <a:ext cx="6337782" cy="743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113"/>
            <a:ext cx="6858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Уважаемые жители! </a:t>
            </a:r>
            <a:endParaRPr lang="ru-RU" sz="2400" b="1" dirty="0" smtClean="0">
              <a:solidFill>
                <a:srgbClr val="D96709"/>
              </a:solidFill>
              <a:latin typeface="Attractive Black" pitchFamily="2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D96709"/>
              </a:solidFill>
              <a:latin typeface="Attractive Black" pitchFamily="2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Рекомендуем </a:t>
            </a:r>
            <a:r>
              <a:rPr lang="ru-RU" sz="2000" b="1" dirty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Вам следующие способы </a:t>
            </a:r>
            <a:r>
              <a:rPr lang="ru-RU" sz="2000" b="1" dirty="0" smtClean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передачи </a:t>
            </a:r>
            <a:r>
              <a:rPr lang="ru-RU" sz="2000" b="1" dirty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показаний ПУ:</a:t>
            </a:r>
          </a:p>
          <a:p>
            <a:pPr algn="ctr">
              <a:lnSpc>
                <a:spcPts val="1700"/>
              </a:lnSpc>
            </a:pPr>
            <a:r>
              <a:rPr lang="ru-RU" sz="1600" b="1" dirty="0" smtClean="0">
                <a:solidFill>
                  <a:srgbClr val="D96709"/>
                </a:solidFill>
                <a:latin typeface="Attractive Black" pitchFamily="2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D96709"/>
              </a:solidFill>
              <a:latin typeface="Attractive Black" pitchFamily="2" charset="0"/>
              <a:cs typeface="Arial" pitchFamily="34" charset="0"/>
            </a:endParaRPr>
          </a:p>
        </p:txBody>
      </p:sp>
      <p:pic>
        <p:nvPicPr>
          <p:cNvPr id="5" name="Рисунок 4" descr="q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48" y="1325525"/>
            <a:ext cx="532255" cy="532255"/>
          </a:xfrm>
          <a:prstGeom prst="rect">
            <a:avLst/>
          </a:prstGeom>
        </p:spPr>
      </p:pic>
      <p:pic>
        <p:nvPicPr>
          <p:cNvPr id="7" name="Рисунок 6" descr="1.1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55" y="2008940"/>
            <a:ext cx="1269979" cy="437142"/>
          </a:xfrm>
          <a:prstGeom prst="rect">
            <a:avLst/>
          </a:prstGeom>
        </p:spPr>
      </p:pic>
      <p:pic>
        <p:nvPicPr>
          <p:cNvPr id="8" name="Рисунок 7" descr="стрел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6158" y="2132897"/>
            <a:ext cx="174638" cy="217430"/>
          </a:xfrm>
          <a:prstGeom prst="rect">
            <a:avLst/>
          </a:prstGeom>
        </p:spPr>
      </p:pic>
      <p:pic>
        <p:nvPicPr>
          <p:cNvPr id="9" name="Рисунок 8" descr="1.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0422" y="1976140"/>
            <a:ext cx="1270423" cy="469545"/>
          </a:xfrm>
          <a:prstGeom prst="rect">
            <a:avLst/>
          </a:prstGeom>
        </p:spPr>
      </p:pic>
      <p:pic>
        <p:nvPicPr>
          <p:cNvPr id="11" name="Рисунок 10" descr="1.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7819" y="1982231"/>
            <a:ext cx="1276503" cy="471793"/>
          </a:xfrm>
          <a:prstGeom prst="rect">
            <a:avLst/>
          </a:prstGeom>
        </p:spPr>
      </p:pic>
      <p:pic>
        <p:nvPicPr>
          <p:cNvPr id="13" name="Рисунок 12" descr="1.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2723" y="1974967"/>
            <a:ext cx="1314266" cy="471115"/>
          </a:xfrm>
          <a:prstGeom prst="rect">
            <a:avLst/>
          </a:prstGeom>
        </p:spPr>
      </p:pic>
      <p:pic>
        <p:nvPicPr>
          <p:cNvPr id="14" name="Рисунок 13" descr="стрел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2181" y="2105971"/>
            <a:ext cx="174638" cy="217430"/>
          </a:xfrm>
          <a:prstGeom prst="rect">
            <a:avLst/>
          </a:prstGeom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0061" y="2110976"/>
            <a:ext cx="174638" cy="217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856" y="2522961"/>
            <a:ext cx="1607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Зайдите в раздел ЖКХ 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главной странице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3509" y="2516316"/>
            <a:ext cx="2078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«Оплата услуг ЖКХ, 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показаний счетчиков»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4933" y="2468619"/>
            <a:ext cx="1857382" cy="32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вкладку </a:t>
            </a:r>
            <a:b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«Показания счетчиков»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4322" y="2495934"/>
            <a:ext cx="1824044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показания</a:t>
            </a:r>
            <a:b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сохраните их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946" y="4367644"/>
            <a:ext cx="193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Войдите в Личный кабинет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rgosbyt.ru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9580" y="4367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вкладку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«Показания»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9733" y="4367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показания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сохраните их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2.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793" y="3700454"/>
            <a:ext cx="1357322" cy="665491"/>
          </a:xfrm>
          <a:prstGeom prst="rect">
            <a:avLst/>
          </a:prstGeom>
        </p:spPr>
      </p:pic>
      <p:pic>
        <p:nvPicPr>
          <p:cNvPr id="24" name="Рисунок 23" descr="2.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63846" y="3690942"/>
            <a:ext cx="1274765" cy="656790"/>
          </a:xfrm>
          <a:prstGeom prst="rect">
            <a:avLst/>
          </a:prstGeom>
        </p:spPr>
      </p:pic>
      <p:pic>
        <p:nvPicPr>
          <p:cNvPr id="26" name="Рисунок 25" descr="2.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32599" y="3693100"/>
            <a:ext cx="1284051" cy="703634"/>
          </a:xfrm>
          <a:prstGeom prst="rect">
            <a:avLst/>
          </a:prstGeom>
        </p:spPr>
      </p:pic>
      <p:pic>
        <p:nvPicPr>
          <p:cNvPr id="27" name="Рисунок 26" descr="длинная стр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71712" y="3949699"/>
            <a:ext cx="349502" cy="190507"/>
          </a:xfrm>
          <a:prstGeom prst="rect">
            <a:avLst/>
          </a:prstGeom>
        </p:spPr>
      </p:pic>
      <p:pic>
        <p:nvPicPr>
          <p:cNvPr id="28" name="Рисунок 27" descr="длинная стрелка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03715" y="3935418"/>
            <a:ext cx="361140" cy="196851"/>
          </a:xfrm>
          <a:prstGeom prst="rect">
            <a:avLst/>
          </a:prstGeom>
        </p:spPr>
      </p:pic>
      <p:pic>
        <p:nvPicPr>
          <p:cNvPr id="29" name="Рисунок 28" descr="Э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56" y="3167050"/>
            <a:ext cx="394138" cy="40639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1546" y="3122908"/>
            <a:ext cx="4857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НА САЙТЕ </a:t>
            </a:r>
            <a:b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</a:t>
            </a:r>
            <a:endParaRPr lang="ru-RU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80" y="6524636"/>
            <a:ext cx="2643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ОНЛАЙН-СЕРВИСЫ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ТЕРМИНАЛЫ БАНКОВ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Круг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8774" y="7068481"/>
            <a:ext cx="199158" cy="197224"/>
          </a:xfrm>
          <a:prstGeom prst="rect">
            <a:avLst/>
          </a:prstGeom>
        </p:spPr>
      </p:pic>
      <p:pic>
        <p:nvPicPr>
          <p:cNvPr id="34" name="Рисунок 33" descr="Круг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1114" y="7313764"/>
            <a:ext cx="199158" cy="197224"/>
          </a:xfrm>
          <a:prstGeom prst="rect">
            <a:avLst/>
          </a:prstGeom>
        </p:spPr>
      </p:pic>
      <p:pic>
        <p:nvPicPr>
          <p:cNvPr id="35" name="Рисунок 34" descr="Круг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7544" y="7583532"/>
            <a:ext cx="199158" cy="1972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7301" y="7032774"/>
            <a:ext cx="214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367" y="7277258"/>
            <a:ext cx="214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9192" y="7559034"/>
            <a:ext cx="214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785" y="6943737"/>
            <a:ext cx="266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подраздел «ЖКХ», «Квартплата»,  «Коммунальные платежи»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4609" y="7296046"/>
            <a:ext cx="2667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 «Татэнергосбыт»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3509" y="7580906"/>
            <a:ext cx="2667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номер лицевого счета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400" y="7742526"/>
            <a:ext cx="285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Порядок действий зависит от функционала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приложения банка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2082" y="6517722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ОПЛАТЕ СЧЕТ-КВИТАНЦИИ 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ОТДЕЛЕНИЯХ ПОЧТЫ И БАНКОВ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Круг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50471" y="7084233"/>
            <a:ext cx="192357" cy="190489"/>
          </a:xfrm>
          <a:prstGeom prst="rect">
            <a:avLst/>
          </a:prstGeom>
        </p:spPr>
      </p:pic>
      <p:pic>
        <p:nvPicPr>
          <p:cNvPr id="47" name="Рисунок 46" descr="Круг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45699" y="7403279"/>
            <a:ext cx="192357" cy="19048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21897" y="7045272"/>
            <a:ext cx="214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1897" y="7375412"/>
            <a:ext cx="214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90959" y="6993735"/>
            <a:ext cx="271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показания приборов учёта в таблицу  в нижнем правом углу квитанции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2809" y="7385765"/>
            <a:ext cx="26980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Напомните при оплате операционисту  о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Необходимости занесения показаний из квитанции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Квитанци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06305" y="7731579"/>
            <a:ext cx="1157250" cy="3498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33368" y="8187690"/>
            <a:ext cx="6857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ПОДРОБНЫЕ ИНСТРУКЦИИ ПО ОПЛАТЕ И ПЕРЕДАЧЕ ПОКАЗАНИЙ НА САЙТЕ АО «ТАТЭНЕРГОСБЫТ»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8195" y="8554134"/>
            <a:ext cx="5643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 ПРИБОРОВ УЧЕТА НЕОБХОДИМО ПЕРЕДАВАТЬ  ДО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ЧИСЛА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МЕСЯЦА (ВКЛЮЧИТЕЛЬНО)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календарь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8056" y="8575790"/>
            <a:ext cx="509291" cy="495274"/>
          </a:xfrm>
          <a:prstGeom prst="rect">
            <a:avLst/>
          </a:prstGeom>
        </p:spPr>
      </p:pic>
      <p:pic>
        <p:nvPicPr>
          <p:cNvPr id="51" name="Рисунок 50" descr="qr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52546" y="3085958"/>
            <a:ext cx="521936" cy="521936"/>
          </a:xfrm>
          <a:prstGeom prst="rect">
            <a:avLst/>
          </a:prstGeom>
        </p:spPr>
      </p:pic>
      <p:pic>
        <p:nvPicPr>
          <p:cNvPr id="58" name="Рисунок 57" descr="qrin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90624" y="9253537"/>
            <a:ext cx="428628" cy="428628"/>
          </a:xfrm>
          <a:prstGeom prst="rect">
            <a:avLst/>
          </a:prstGeom>
        </p:spPr>
      </p:pic>
      <p:pic>
        <p:nvPicPr>
          <p:cNvPr id="59" name="Рисунок 58" descr="qrINSTR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20533" y="8136509"/>
            <a:ext cx="290300" cy="2903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781428" y="9371859"/>
            <a:ext cx="2928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 уважением, АО «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Татэнергосбыт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 descr="3.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20455" y="5430271"/>
            <a:ext cx="1457278" cy="491560"/>
          </a:xfrm>
          <a:prstGeom prst="rect">
            <a:avLst/>
          </a:prstGeom>
        </p:spPr>
      </p:pic>
      <p:pic>
        <p:nvPicPr>
          <p:cNvPr id="63" name="Рисунок 62" descr="3.3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37368" y="5457982"/>
            <a:ext cx="1289016" cy="579961"/>
          </a:xfrm>
          <a:prstGeom prst="rect">
            <a:avLst/>
          </a:prstGeom>
        </p:spPr>
      </p:pic>
      <p:pic>
        <p:nvPicPr>
          <p:cNvPr id="64" name="Рисунок 63" descr="длинная стр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4364" y="5622905"/>
            <a:ext cx="349502" cy="190507"/>
          </a:xfrm>
          <a:prstGeom prst="rect">
            <a:avLst/>
          </a:prstGeom>
        </p:spPr>
      </p:pic>
      <p:pic>
        <p:nvPicPr>
          <p:cNvPr id="65" name="Рисунок 64" descr="3.2.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713169" y="5457982"/>
            <a:ext cx="1535783" cy="772297"/>
          </a:xfrm>
          <a:prstGeom prst="rect">
            <a:avLst/>
          </a:prstGeom>
        </p:spPr>
      </p:pic>
      <p:pic>
        <p:nvPicPr>
          <p:cNvPr id="66" name="Рисунок 65" descr="длинная стр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0691" y="5675942"/>
            <a:ext cx="349502" cy="19050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42918" y="4850740"/>
            <a:ext cx="485778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РЕГИСТРАЦИИ НА САЙТЕ </a:t>
            </a:r>
            <a:b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</a:t>
            </a:r>
            <a:endParaRPr lang="ru-RU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2606" y="5860768"/>
            <a:ext cx="2747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а сайте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tatenergosbyt.ru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пункт «Передать показания приборов учета без регистрации»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88085" y="60022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номер своего лицевого счета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88901" y="60022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показания и </a:t>
            </a: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</a:t>
            </a:r>
            <a:r>
              <a:rPr 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«Сохранить»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планшет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82745" y="7347034"/>
            <a:ext cx="481402" cy="428156"/>
          </a:xfrm>
          <a:prstGeom prst="rect">
            <a:avLst/>
          </a:prstGeom>
        </p:spPr>
      </p:pic>
      <p:pic>
        <p:nvPicPr>
          <p:cNvPr id="72" name="Рисунок 71" descr="Без имени-1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046839" y="4850172"/>
            <a:ext cx="541522" cy="541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175</Words>
  <Application>Microsoft Office PowerPoint</Application>
  <PresentationFormat>Лист A4 (210x297 мм)</PresentationFormat>
  <Paragraphs>41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Мигунова Елена Сергеевна</dc:creator>
  <cp:lastModifiedBy>HP</cp:lastModifiedBy>
  <cp:revision>48</cp:revision>
  <cp:lastPrinted>2020-06-29T08:40:38Z</cp:lastPrinted>
  <dcterms:modified xsi:type="dcterms:W3CDTF">2021-02-10T05:28:15Z</dcterms:modified>
</cp:coreProperties>
</file>